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12192000"/>
  <p:custDataLst>
    <p:tags r:id="rId3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62f3cfb2f2339065b1e91b4#tid=663c2fa7a4d08a000ae980c8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557784" y="301752"/>
            <a:ext cx="1746504" cy="62179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45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2025</a:t>
            </a:r>
            <a:endParaRPr lang="en-US" sz="4450" dirty="0"/>
          </a:p>
        </p:txBody>
      </p:sp>
      <p:sp>
        <p:nvSpPr>
          <p:cNvPr id="4" name="MasterShapeName"/>
          <p:cNvSpPr/>
          <p:nvPr/>
        </p:nvSpPr>
        <p:spPr>
          <a:xfrm>
            <a:off x="557784" y="923544"/>
            <a:ext cx="5202936" cy="5669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人教版  选择性必修第一册</a:t>
            </a:r>
            <a:endParaRPr lang="en-US" sz="3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6080760"/>
            <a:ext cx="914400" cy="621792"/>
          </a:xfrm>
          <a:prstGeom prst="rect">
            <a:avLst/>
          </a:prstGeom>
        </p:spPr>
      </p:pic>
      <p:sp>
        <p:nvSpPr>
          <p:cNvPr id="4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21_1#974dd0fa7?pid=2b711ea40&amp;color=0,0,0&amp;vtp=1&amp;bt=1&amp;bbb=1&amp;h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墙壁的传声效果比空气好得多，但把门窗关闭后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，外面传入室内的声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音却明显减弱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，这是为什么？</a:t>
            </a:r>
            <a:endParaRPr lang="en-US" altLang="zh-CN" sz="2800" dirty="0"/>
          </a:p>
        </p:txBody>
      </p:sp>
      <p:sp>
        <p:nvSpPr>
          <p:cNvPr id="3" name="QO_6_AN.22_1#974dd0fa7?pid=2b711ea40&amp;color=0,0,0&amp;vtp=1&amp;bbb=1&amp;hb=1"/>
          <p:cNvSpPr/>
          <p:nvPr/>
        </p:nvSpPr>
        <p:spPr>
          <a:xfrm>
            <a:off x="612648" y="1757875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当把门窗关闭后，声波遇到墙壁和门窗，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在界面上会发生反射，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大部分声波被反射回去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，传入室内的声音就明显减弱了。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b654c4b7?pid=2e6bdb9f7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典例精讲</a:t>
            </a:r>
            <a:endParaRPr lang="en-US" altLang="zh-CN" sz="3400" dirty="0"/>
          </a:p>
        </p:txBody>
      </p:sp>
      <p:pic>
        <p:nvPicPr>
          <p:cNvPr id="3" name="QC_5_BD.23_1#55d00422c?htil=1&amp;pid=8b654c4b7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9316" y="1246086"/>
            <a:ext cx="3337560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23_2#55d00422c?htil=1&amp;sp=1&amp;pid=8b654c4b7&amp;color=0,0,0&amp;vtp=1&amp;bbb=1&amp;hb=1"/>
          <p:cNvSpPr/>
          <p:nvPr/>
        </p:nvSpPr>
        <p:spPr>
          <a:xfrm>
            <a:off x="612648" y="1227798"/>
            <a:ext cx="749808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例1</a:t>
            </a:r>
            <a:r>
              <a:rPr lang="en-US" altLang="zh-CN" sz="28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图中1、2、3分别代表入射线、反射线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、折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射线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则(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5" name="QC_5_AN.24_1#55d00422c.bracket?pid=8b654c4b7&amp;color=0,0,0&amp;vpa=13&amp;vtp=1"/>
          <p:cNvSpPr/>
          <p:nvPr/>
        </p:nvSpPr>
        <p:spPr>
          <a:xfrm>
            <a:off x="2400967" y="1862163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800" dirty="0"/>
          </a:p>
        </p:txBody>
      </p:sp>
      <p:sp>
        <p:nvSpPr>
          <p:cNvPr id="6" name="QC_5_BD.25_1#55d00422c.choices?htil=1&amp;pid=8b654c4b7&amp;color=0,0,0&amp;vtp=1&amp;bbb=1"/>
          <p:cNvSpPr/>
          <p:nvPr/>
        </p:nvSpPr>
        <p:spPr>
          <a:xfrm>
            <a:off x="612648" y="2507043"/>
            <a:ext cx="7498080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2与1对应的波的波长、频率相等，波速不等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2与1对应的波的波速、频率相等，波长不等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3与1对应的波的波速、频率、波长均相等</a:t>
            </a:r>
            <a:endParaRPr lang="en-US" altLang="zh-CN" sz="2800" dirty="0"/>
          </a:p>
          <a:p>
            <a:pPr latinLnBrk="1">
              <a:lnSpc>
                <a:spcPts val="4900"/>
              </a:lnSpc>
            </a:pP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8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spc="-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3与1对应的波的频率相等，波速、波长均不等</a:t>
            </a:r>
            <a:endParaRPr lang="en-US" altLang="zh-CN" sz="2800" spc="-5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26_1#55d00422c?pid=8b654c4b7&amp;color=0,0,0&amp;vtp=1&amp;bt=1&amp;bbb=1&amp;hb=1"/>
              <p:cNvSpPr/>
              <p:nvPr/>
            </p:nvSpPr>
            <p:spPr>
              <a:xfrm>
                <a:off x="612648" y="468000"/>
                <a:ext cx="10963656" cy="1943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1、2对应的波都在介质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中传播，故1、2对应的波的频率、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波速、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波长均相等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，A、B错误；1、3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对应的波是在两种不同的介质中传播，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波速不同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，但频率相同，由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得波长不同，故C错误，D正确。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5_AS.26_1#55d00422c?pid=8b654c4b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1943100"/>
              </a:xfrm>
              <a:prstGeom prst="rect">
                <a:avLst/>
              </a:prstGeom>
              <a:blipFill rotWithShape="1">
                <a:blip r:embed="rId1"/>
                <a:stretch>
                  <a:fillRect l="-5" r="-35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a75a51687?sp=1&amp;pid=8b654c4b7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p:sp>
        <p:nvSpPr>
          <p:cNvPr id="3" name="QC_6_BD.27_1#01cdaf5ee?pid=a75a51687&amp;color=0,0,0&amp;vtp=1&amp;bbb=1"/>
          <p:cNvSpPr/>
          <p:nvPr/>
        </p:nvSpPr>
        <p:spPr>
          <a:xfrm>
            <a:off x="612648" y="1140524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多选题关于波的反射和折射，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下列说法正确的是(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4" name="QC_6_AN.28_1#01cdaf5ee.bracket?pid=a75a51687&amp;color=0,0,0&amp;vpa=14&amp;vtp=1&amp;bbb=1"/>
          <p:cNvSpPr/>
          <p:nvPr/>
        </p:nvSpPr>
        <p:spPr>
          <a:xfrm>
            <a:off x="8687467" y="1127189"/>
            <a:ext cx="752475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AB</a:t>
            </a:r>
            <a:endParaRPr lang="en-US" altLang="zh-CN" sz="2800" dirty="0"/>
          </a:p>
        </p:txBody>
      </p:sp>
      <p:sp>
        <p:nvSpPr>
          <p:cNvPr id="5" name="QC_6_BD.29_1#01cdaf5ee.choices?pid=a75a51687&amp;color=0,0,0&amp;vtp=1&amp;bbb=1&amp;hb=1"/>
          <p:cNvSpPr/>
          <p:nvPr/>
        </p:nvSpPr>
        <p:spPr>
          <a:xfrm>
            <a:off x="612648" y="1777428"/>
            <a:ext cx="1096365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在空旷的山谷里叫喊，可以听到回声，这是声波的反射现象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地震波在向上传播的过程中，传播速度发生了改变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，则同时发生了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折射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波的传播方向发生了改变，一定是发生了折射</a:t>
            </a:r>
            <a:endParaRPr lang="en-US" altLang="zh-CN" sz="2800" dirty="0"/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波的传播方向发生了改变，一定是发生了反射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AS.30_1#01cdaf5ee?pid=a75a51687&amp;color=0,0,0&amp;vtp=1&amp;bt=1&amp;bbb=1&amp;hb=1"/>
          <p:cNvSpPr/>
          <p:nvPr/>
        </p:nvSpPr>
        <p:spPr>
          <a:xfrm>
            <a:off x="612648" y="468000"/>
            <a:ext cx="10963656" cy="25109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在空旷的山谷里叫喊，可以听到回声，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这是声波的反射现象，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正确；地震波在向上传播的过程中，传播速度发生了改变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，则传播的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介质发生了变化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，一定同时发生波的折射，B正确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；波的传播方向发生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了改变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，可能是发生了折射，也可能是发生了反射，C、D错误。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31_1#ba23484f6?pid=a75a51687&amp;color=0,0,0&amp;vtp=1&amp;bt=1&amp;bbb=1&amp;hb=1"/>
              <p:cNvSpPr/>
              <p:nvPr/>
            </p:nvSpPr>
            <p:spPr>
              <a:xfrm>
                <a:off x="612648" y="468000"/>
                <a:ext cx="1096365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一列波在第一种均匀介质中的波长为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𝜆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，在第二种均匀介质中的波长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𝜆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𝜆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𝜆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，那么波在这两种介质中的频率之比和波速之比分别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6_BD.31_1#ba23484f6?pid=a75a5168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1849057"/>
              </a:xfrm>
              <a:prstGeom prst="rect">
                <a:avLst/>
              </a:prstGeom>
              <a:blipFill rotWithShape="1">
                <a:blip r:embed="rId1"/>
                <a:stretch>
                  <a:fillRect l="-5" r="-687" b="-3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32_1#ba23484f6.bracket?pid=a75a51687&amp;color=0,0,0&amp;vpa=15&amp;vtp=1"/>
          <p:cNvSpPr/>
          <p:nvPr/>
        </p:nvSpPr>
        <p:spPr>
          <a:xfrm>
            <a:off x="1334166" y="1750065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33_1#ba23484f6.choices?pid=a75a51687&amp;color=0,0,0&amp;vtp=1&amp;bbb=1"/>
              <p:cNvSpPr/>
              <p:nvPr/>
            </p:nvSpPr>
            <p:spPr>
              <a:xfrm>
                <a:off x="612648" y="2386462"/>
                <a:ext cx="10963656" cy="5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813685" algn="l"/>
                    <a:tab pos="5589270" algn="l"/>
                    <a:tab pos="8365490" algn="l"/>
                  </a:tabLst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8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</m:oMath>
                </a14:m>
                <a:r>
                  <a:rPr lang="en-US" altLang="zh-CN" sz="28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8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C_6_BD.33_1#ba23484f6.choices?pid=a75a5168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86462"/>
                <a:ext cx="10963656" cy="555244"/>
              </a:xfrm>
              <a:prstGeom prst="rect">
                <a:avLst/>
              </a:prstGeom>
              <a:blipFill rotWithShape="1">
                <a:blip r:embed="rId2"/>
                <a:stretch>
                  <a:fillRect l="-5" t="-24" r="2" b="-14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AS.34_1#ba23484f6?pid=a75a51687&amp;color=0,0,0&amp;vtp=1&amp;bbb=1"/>
              <p:cNvSpPr/>
              <p:nvPr/>
            </p:nvSpPr>
            <p:spPr>
              <a:xfrm>
                <a:off x="612648" y="3054609"/>
                <a:ext cx="10963656" cy="749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9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同一列波，频率不变，由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，故C正确。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C_6_AS.34_1#ba23484f6?pid=a75a5168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54609"/>
                <a:ext cx="10963656" cy="749300"/>
              </a:xfrm>
              <a:prstGeom prst="rect">
                <a:avLst/>
              </a:prstGeom>
              <a:blipFill rotWithShape="1">
                <a:blip r:embed="rId3"/>
                <a:stretch>
                  <a:fillRect l="-5" t="-35" r="2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1da7759f1.fixed?pid=0cc396209&amp;color=0,173,163&amp;vtp=1&amp;bbb=1"/>
          <p:cNvSpPr/>
          <p:nvPr/>
        </p:nvSpPr>
        <p:spPr>
          <a:xfrm>
            <a:off x="1417320" y="2267712"/>
            <a:ext cx="9363456" cy="1115568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任务学习二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波的衍射</a:t>
            </a:r>
            <a:endParaRPr lang="en-US" altLang="zh-CN" sz="4000" dirty="0"/>
          </a:p>
        </p:txBody>
      </p:sp>
      <p:sp>
        <p:nvSpPr>
          <p:cNvPr id="3" name="C_3#1da7759f1"/>
          <p:cNvSpPr/>
          <p:nvPr/>
        </p:nvSpPr>
        <p:spPr>
          <a:xfrm>
            <a:off x="1618488" y="3419856"/>
            <a:ext cx="8961120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35_1#291d8f923?pid=1da7759f1&amp;color=0,0,0&amp;vtp=1&amp;bt=1&amp;bbb=1&amp;h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在湖泊里，微风激起的水波分别遇到湖心岛和小石块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，湖心岛和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小石块后面有水波吗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？</a:t>
            </a:r>
            <a:endParaRPr lang="en-US" altLang="zh-CN" sz="2800" dirty="0"/>
          </a:p>
        </p:txBody>
      </p:sp>
      <p:sp>
        <p:nvSpPr>
          <p:cNvPr id="3" name="QO_4_AN.36_1#291d8f923?pid=1da7759f1&amp;color=0,0,0&amp;vtp=1&amp;bbb=1"/>
          <p:cNvSpPr/>
          <p:nvPr/>
        </p:nvSpPr>
        <p:spPr>
          <a:xfrm>
            <a:off x="612648" y="1755018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湖心岛后面几乎没有水波，小石块后面有水波。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09080bc99?pid=1da7759f1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新知梳理</a:t>
            </a:r>
            <a:endParaRPr lang="en-US" altLang="zh-CN" sz="3400" dirty="0"/>
          </a:p>
        </p:txBody>
      </p:sp>
      <p:sp>
        <p:nvSpPr>
          <p:cNvPr id="3" name="P_5_BD#6d7a53885?sp=1&amp;pid=09080bc99&amp;color=0,0,0&amp;vtp=1&amp;bbb=1"/>
          <p:cNvSpPr/>
          <p:nvPr/>
        </p:nvSpPr>
        <p:spPr>
          <a:xfrm>
            <a:off x="612648" y="1227798"/>
            <a:ext cx="10963656" cy="31589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1.波的衍射：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波可以绕过障碍物继续传播的现象。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2.水波的衍射实验现象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在狭缝宽度比波长大得多时，波的传播如同光沿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一样，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在挡板后面产生“阴影区”；在狭缝宽度与波长相差不多或者比波长更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小时，水波可以绕到挡板后面继续传播。</a:t>
            </a:r>
            <a:endParaRPr lang="en-US" altLang="zh-CN" sz="2800" dirty="0"/>
          </a:p>
        </p:txBody>
      </p:sp>
      <p:sp>
        <p:nvSpPr>
          <p:cNvPr id="5" name="P_5_AN.37_1#6d7a53885.blank?pid=09080bc99&amp;color=0,0,0&amp;vpa=16&amp;vtp=1&amp;bbb=1"/>
          <p:cNvSpPr/>
          <p:nvPr/>
        </p:nvSpPr>
        <p:spPr>
          <a:xfrm>
            <a:off x="8801767" y="2492718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直线传播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6d7a53885?sp=1&amp;pid=09080bc99&amp;color=0,0,0&amp;mp=1&amp;vtp=1&amp;bt=1&amp;bbb=1"/>
          <p:cNvSpPr/>
          <p:nvPr/>
        </p:nvSpPr>
        <p:spPr>
          <a:xfrm>
            <a:off x="612648" y="468000"/>
            <a:ext cx="1096365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.发生明显衍射现象的条件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缝、孔的宽度或障碍物的尺寸跟波长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，或者比波长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4.波的衍射的普遍性：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一切波都能发生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，衍射是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特有的现象。</a:t>
            </a:r>
            <a:endParaRPr lang="en-US" altLang="zh-CN" sz="2800" dirty="0"/>
          </a:p>
        </p:txBody>
      </p:sp>
      <p:sp>
        <p:nvSpPr>
          <p:cNvPr id="5" name="P_5_AN.38_1#6d7a53885.blank?pid=09080bc99&amp;color=0,0,0&amp;mp=1&amp;vpa=17&amp;vtp=1&amp;bbb=1"/>
          <p:cNvSpPr/>
          <p:nvPr/>
        </p:nvSpPr>
        <p:spPr>
          <a:xfrm>
            <a:off x="7023767" y="1085220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相差不多</a:t>
            </a:r>
            <a:endParaRPr lang="en-US" altLang="zh-CN" sz="2800" dirty="0"/>
          </a:p>
        </p:txBody>
      </p:sp>
      <p:sp>
        <p:nvSpPr>
          <p:cNvPr id="6" name="P_5_AN.39_1#6d7a53885.blank?pid=09080bc99&amp;color=0,0,0&amp;mp=1&amp;vpa=18&amp;vtp=1&amp;bbb=1"/>
          <p:cNvSpPr/>
          <p:nvPr/>
        </p:nvSpPr>
        <p:spPr>
          <a:xfrm>
            <a:off x="622967" y="1732920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更小</a:t>
            </a:r>
            <a:endParaRPr lang="en-US" altLang="zh-CN" sz="2800" dirty="0"/>
          </a:p>
        </p:txBody>
      </p:sp>
      <p:sp>
        <p:nvSpPr>
          <p:cNvPr id="7" name="P_5_AN.40_1#6d7a53885.blank?pid=09080bc99&amp;color=0,0,0&amp;mp=1&amp;vpa=19&amp;vtp=1&amp;bbb=1"/>
          <p:cNvSpPr/>
          <p:nvPr/>
        </p:nvSpPr>
        <p:spPr>
          <a:xfrm>
            <a:off x="6579267" y="235966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衍射</a:t>
            </a:r>
            <a:endParaRPr lang="en-US" altLang="zh-CN" sz="2800" dirty="0"/>
          </a:p>
        </p:txBody>
      </p:sp>
      <p:sp>
        <p:nvSpPr>
          <p:cNvPr id="8" name="P_5_AN.41_1#6d7a53885.blank?pid=09080bc99&amp;color=0,0,0&amp;mp=1&amp;vpa=20&amp;vtp=1"/>
          <p:cNvSpPr/>
          <p:nvPr/>
        </p:nvSpPr>
        <p:spPr>
          <a:xfrm>
            <a:off x="9068467" y="2359665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波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7" grpId="0" animBg="1" build="p"/>
      <p:bldP spid="8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0cc396209.fixed?pid=daa08fa9f&amp;color=0,173,163&amp;vtp=1&amp;bbb=1"/>
          <p:cNvSpPr/>
          <p:nvPr/>
        </p:nvSpPr>
        <p:spPr>
          <a:xfrm>
            <a:off x="877824" y="2660904"/>
            <a:ext cx="10552176" cy="72237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第三章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机械波</a:t>
            </a:r>
            <a:endParaRPr lang="en-US" altLang="zh-CN" sz="4000" dirty="0"/>
          </a:p>
        </p:txBody>
      </p:sp>
      <p:sp>
        <p:nvSpPr>
          <p:cNvPr id="3" name="C_2#0cc396209"/>
          <p:cNvSpPr/>
          <p:nvPr/>
        </p:nvSpPr>
        <p:spPr>
          <a:xfrm>
            <a:off x="877824" y="3419856"/>
            <a:ext cx="8997696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0cc396209.fixed?pid=daa08fa9f&amp;color=0,173,163&amp;vtp=1&amp;bbb=1"/>
          <p:cNvSpPr/>
          <p:nvPr/>
        </p:nvSpPr>
        <p:spPr>
          <a:xfrm>
            <a:off x="877824" y="3493008"/>
            <a:ext cx="10552176" cy="612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第3节</a:t>
            </a:r>
            <a:r>
              <a:rPr lang="en-US" altLang="zh-CN" sz="34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波的反射、折射和衍射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9ae62c0a0?pid=09080bc99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思考交流</a:t>
            </a:r>
            <a:endParaRPr lang="en-US" altLang="zh-CN" sz="3000" dirty="0"/>
          </a:p>
        </p:txBody>
      </p:sp>
      <p:sp>
        <p:nvSpPr>
          <p:cNvPr id="3" name="QO_6_BD.42_1#260b10517?pid=9ae62c0a0&amp;color=0,0,0&amp;vtp=1&amp;bbb=1"/>
          <p:cNvSpPr/>
          <p:nvPr/>
        </p:nvSpPr>
        <p:spPr>
          <a:xfrm>
            <a:off x="612648" y="1139952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判断下列说法正误。</a:t>
            </a:r>
            <a:endParaRPr lang="en-US" altLang="zh-CN" sz="2800" dirty="0"/>
          </a:p>
        </p:txBody>
      </p:sp>
      <p:sp>
        <p:nvSpPr>
          <p:cNvPr id="4" name="QT_7_BD.43_1#d2d108130?pid=260b10517&amp;color=0,0,0&amp;vtp=1&amp;bbb=1"/>
          <p:cNvSpPr/>
          <p:nvPr/>
        </p:nvSpPr>
        <p:spPr>
          <a:xfrm>
            <a:off x="612648" y="177914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一切波遇到障碍物都会发生衍射现象。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5" name="QT_7_AN.44_1#d2d108130.bracket?pid=260b10517&amp;color=0,0,0&amp;vpa=21&amp;vtp=1"/>
          <p:cNvSpPr/>
          <p:nvPr/>
        </p:nvSpPr>
        <p:spPr>
          <a:xfrm>
            <a:off x="8141367" y="1765808"/>
            <a:ext cx="454025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800" dirty="0"/>
          </a:p>
        </p:txBody>
      </p:sp>
      <p:sp>
        <p:nvSpPr>
          <p:cNvPr id="6" name="QT_7_BD.45_1#15b3506ad?pid=260b10517&amp;color=0,0,0&amp;vtp=1&amp;bbb=1&amp;hb=1"/>
          <p:cNvSpPr/>
          <p:nvPr/>
        </p:nvSpPr>
        <p:spPr>
          <a:xfrm>
            <a:off x="612648" y="2408618"/>
            <a:ext cx="1096365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只有当障碍物的尺寸与波长差不多或比波长小时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，才会发生衍射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现象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7" name="QT_7_AN.46_1#15b3506ad.bracket?pid=260b10517&amp;color=0,0,0&amp;vpa=22&amp;vtp=1"/>
          <p:cNvSpPr/>
          <p:nvPr/>
        </p:nvSpPr>
        <p:spPr>
          <a:xfrm>
            <a:off x="2578767" y="304298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8" name="QT_7_AS.47_1#15b3506ad?pid=260b10517&amp;color=0,0,0&amp;vtp=1&amp;bbb=1&amp;hb=1"/>
          <p:cNvSpPr/>
          <p:nvPr/>
        </p:nvSpPr>
        <p:spPr>
          <a:xfrm>
            <a:off x="612648" y="3685603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衍射现象的发生不需要限定条件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，当障碍物的尺寸与波长差不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多或比波长小时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，会发生明显的衍射现象。</a:t>
            </a:r>
            <a:endParaRPr lang="en-US" altLang="zh-CN" sz="2800" dirty="0"/>
          </a:p>
        </p:txBody>
      </p:sp>
      <p:sp>
        <p:nvSpPr>
          <p:cNvPr id="9" name="QT_7_BD.48_1#63adae493?pid=260b10517&amp;color=0,0,0&amp;vtp=1&amp;bbb=1"/>
          <p:cNvSpPr/>
          <p:nvPr/>
        </p:nvSpPr>
        <p:spPr>
          <a:xfrm>
            <a:off x="612648" y="497319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当小孔大小一定时，波的频率越大，衍射现象越明显。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10" name="QT_7_AN.49_1#63adae493.bracket?pid=260b10517&amp;color=0,0,0&amp;vpa=23&amp;vtp=1"/>
          <p:cNvSpPr/>
          <p:nvPr/>
        </p:nvSpPr>
        <p:spPr>
          <a:xfrm>
            <a:off x="10808367" y="495985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11" name="QT_7_AS.50_1#63adae493?pid=260b10517&amp;color=0,0,0&amp;vtp=1&amp;bbb=1"/>
          <p:cNvSpPr/>
          <p:nvPr/>
        </p:nvSpPr>
        <p:spPr>
          <a:xfrm>
            <a:off x="612648" y="5594858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spc="-5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spc="-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spc="-5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当小孔大小一定时，波的频率越小，波长越长，衍射现象越明显。</a:t>
            </a:r>
            <a:endParaRPr lang="en-US" altLang="zh-CN" sz="2800" spc="-5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7" grpId="0" animBg="1" build="p"/>
      <p:bldP spid="8" grpId="0" animBg="1" build="p"/>
      <p:bldP spid="10" grpId="0" animBg="1" build="p"/>
      <p:bldP spid="11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1_1#5a490417a?pid=9ae62c0a0&amp;color=0,0,0&amp;vtp=1&amp;bt=1&amp;bbb=1"/>
          <p:cNvSpPr/>
          <p:nvPr/>
        </p:nvSpPr>
        <p:spPr>
          <a:xfrm>
            <a:off x="612648" y="468000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日常生活中“闻其声而不见其人”的物理现象的成因是什么？</a:t>
            </a:r>
            <a:endParaRPr lang="en-US" altLang="zh-CN" sz="2800" dirty="0"/>
          </a:p>
        </p:txBody>
      </p:sp>
      <p:sp>
        <p:nvSpPr>
          <p:cNvPr id="3" name="QO_6_AN.52_1#5a490417a?pid=9ae62c0a0&amp;color=0,0,0&amp;vtp=1&amp;bbb=1&amp;hb=1"/>
          <p:cNvSpPr/>
          <p:nvPr/>
        </p:nvSpPr>
        <p:spPr>
          <a:xfrm>
            <a:off x="612648" y="1106683"/>
            <a:ext cx="10963656" cy="2511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声波在空气中的波长较长，遇到一般障碍物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，很容易发生明显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衍射现象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，绕过障碍物传入人耳，而光波由于波长很短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，障碍物的尺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寸远大于光的波长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，光不能绕过障碍物发生明显衍射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，所以只能听到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声音而看不到说话的人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11e832b3?pid=1da7759f1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典例精讲</a:t>
            </a:r>
            <a:endParaRPr lang="en-US" altLang="zh-CN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53_1#19ba97f7a?pid=311e832b3&amp;color=0,0,0&amp;vtp=1&amp;bbb=1&amp;hb=1"/>
              <p:cNvSpPr/>
              <p:nvPr/>
            </p:nvSpPr>
            <p:spPr>
              <a:xfrm>
                <a:off x="612648" y="1156970"/>
                <a:ext cx="10963656" cy="1863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800" b="1" i="0" dirty="0">
                    <a:solidFill>
                      <a:srgbClr val="00ADA3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已知空气中的声速为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340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，现有周期为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和频率为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的两种声波，当它们传播时若遇到宽度约为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13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的障碍物，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哪种声波发生的衍射现象较明显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5_BD.53_1#19ba97f7a?pid=311e832b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56970"/>
                <a:ext cx="10963656" cy="1863535"/>
              </a:xfrm>
              <a:prstGeom prst="rect">
                <a:avLst/>
              </a:prstGeom>
              <a:blipFill rotWithShape="1">
                <a:blip r:embed="rId1"/>
                <a:stretch>
                  <a:fillRect l="-5" r="-1069" b="-3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AN.54_1#19ba97f7a?pid=311e832b3&amp;color=0,0,0&amp;vtp=1&amp;bbb=1"/>
              <p:cNvSpPr/>
              <p:nvPr/>
            </p:nvSpPr>
            <p:spPr>
              <a:xfrm>
                <a:off x="612648" y="3021648"/>
                <a:ext cx="10963656" cy="81807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0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的声波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5_AN.54_1#19ba97f7a?pid=311e832b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21648"/>
                <a:ext cx="10963656" cy="818071"/>
              </a:xfrm>
              <a:prstGeom prst="rect">
                <a:avLst/>
              </a:prstGeom>
              <a:blipFill rotWithShape="1">
                <a:blip r:embed="rId2"/>
                <a:stretch>
                  <a:fillRect l="-5" t="-39" r="2" b="-8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AS.55_1#19ba97f7a?pid=311e832b3&amp;color=0,0,0&amp;vtp=1&amp;bt=1&amp;bbb=1&amp;hb=1"/>
              <p:cNvSpPr/>
              <p:nvPr/>
            </p:nvSpPr>
            <p:spPr>
              <a:xfrm>
                <a:off x="612648" y="466344"/>
                <a:ext cx="10963656" cy="380257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5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由公式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𝜆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得，周期为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的声波的波长</a:t>
                </a:r>
                <a:endParaRPr lang="en-US" altLang="zh-CN" sz="2800" dirty="0"/>
              </a:p>
              <a:p>
                <a:pPr latinLnBrk="1">
                  <a:lnSpc>
                    <a:spcPts val="7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𝜆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𝑣𝑇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340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17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由公式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得，频率为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的声波的波长</a:t>
                </a:r>
                <a:endParaRPr lang="en-US" altLang="zh-CN" sz="2800" dirty="0"/>
              </a:p>
              <a:p>
                <a:pPr latinLnBrk="1">
                  <a:lnSpc>
                    <a:spcPts val="57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𝜆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340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034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7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因为障碍物的宽度约为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13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的声波的衍射现象较明显。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5_AS.55_1#19ba97f7a?pid=311e832b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6344"/>
                <a:ext cx="10963656" cy="3802571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3977" b="-1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454c27f64?sp=1&amp;pid=311e832b3&amp;color=0,0,0&amp;vtp=1&amp;bt=1&amp;bbb=1"/>
          <p:cNvSpPr/>
          <p:nvPr/>
        </p:nvSpPr>
        <p:spPr>
          <a:xfrm>
            <a:off x="612648" y="466344"/>
            <a:ext cx="10963656" cy="602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56_1#26aeb5ffa?sp=1&amp;pid=454c27f64&amp;color=0,0,0&amp;vtp=1&amp;bbb=1&amp;hb=1"/>
              <p:cNvSpPr/>
              <p:nvPr/>
            </p:nvSpPr>
            <p:spPr>
              <a:xfrm>
                <a:off x="612648" y="1136015"/>
                <a:ext cx="10963656" cy="2449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多选题如图所示是观察水波衍射的实验装置，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𝐴𝐶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是两块挡板，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是一个小孔，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是波源，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图中已画出波源所在区域波的传播情况，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每两条相邻的波纹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（图中曲线）之间的距离表示一个波长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，则对于波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经过孔之后的传播情况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下列描述正确的是(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C_6_BD.56_1#26aeb5ffa?sp=1&amp;pid=454c27f6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36015"/>
                <a:ext cx="10963656" cy="2449132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-2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57_1#26aeb5ffa.bracket?pid=454c27f64&amp;color=0,0,0&amp;vpa=24&amp;vtp=1&amp;bbb=1"/>
          <p:cNvSpPr/>
          <p:nvPr/>
        </p:nvSpPr>
        <p:spPr>
          <a:xfrm>
            <a:off x="7671467" y="3027744"/>
            <a:ext cx="100965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ABC</a:t>
            </a:r>
            <a:endParaRPr lang="en-US" altLang="zh-CN" sz="2800" dirty="0"/>
          </a:p>
        </p:txBody>
      </p:sp>
      <p:pic>
        <p:nvPicPr>
          <p:cNvPr id="5" name="QC_6_BD.58_1#26aeb5ffa?htil=2&amp;pid=454c27f64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1671" y="3712337"/>
            <a:ext cx="224942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58_2#26aeb5ffa.choices?htil=2&amp;pid=454c27f64&amp;color=0,0,0&amp;vtp=1&amp;bbb=1&amp;hb=1"/>
              <p:cNvSpPr/>
              <p:nvPr/>
            </p:nvSpPr>
            <p:spPr>
              <a:xfrm>
                <a:off x="612648" y="3655187"/>
                <a:ext cx="8586216" cy="309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此时能观察到明显的波的衍射现象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如果将孔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扩大，有可能观察不到明显的衍射现象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挡板前后波纹之间距离相等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如果孔的大小不变，使波源频率增大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，一定能观察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到明显的衍射现象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C_6_BD.58_2#26aeb5ffa.choices?htil=2&amp;pid=454c27f6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55187"/>
                <a:ext cx="8586216" cy="3098610"/>
              </a:xfrm>
              <a:prstGeom prst="rect">
                <a:avLst/>
              </a:prstGeom>
              <a:blipFill rotWithShape="1">
                <a:blip r:embed="rId3"/>
                <a:stretch>
                  <a:fillRect l="-6" t="-4" r="3" b="-2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59_1#26aeb5ffa?pid=454c27f64&amp;color=0,0,0&amp;vtp=1&amp;bt=1&amp;bbb=1&amp;hb=1"/>
              <p:cNvSpPr/>
              <p:nvPr/>
            </p:nvSpPr>
            <p:spPr>
              <a:xfrm>
                <a:off x="612648" y="468000"/>
                <a:ext cx="10963656" cy="31586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由题图可看出孔的尺寸跟波长相差不多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，所以能观察到明显的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波的衍射现象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，A对；如果将孔扩大到跟波长相差很多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，则观察不到明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显的衍射现象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，B对；衍射不改变波的频率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，在同种介质中波的传播速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度不变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知，波长不变，C对；若增大波源频率，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则波长减小，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有可能观察不到明显的衍射现象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，D错。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6_AS.59_1#26aeb5ffa?pid=454c27f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3158617"/>
              </a:xfrm>
              <a:prstGeom prst="rect">
                <a:avLst/>
              </a:prstGeom>
              <a:blipFill rotWithShape="1">
                <a:blip r:embed="rId1"/>
                <a:stretch>
                  <a:fillRect l="-5" r="-3340" b="-2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60_1#5287a9c66?sp=1&amp;pid=454c27f64&amp;color=0,0,0&amp;vtp=1&amp;bt=1&amp;bbb=1&amp;hb=1"/>
              <p:cNvSpPr/>
              <p:nvPr/>
            </p:nvSpPr>
            <p:spPr>
              <a:xfrm>
                <a:off x="612648" y="468000"/>
                <a:ext cx="1096365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多选题如图所示，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为在水面上振动的波源，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为水面上的两块挡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板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板可以移动，两板中间有一狭缝，此时测得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处水没有振动。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为使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处水也能发生振动，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可采用的方法是(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6_BD.60_1#5287a9c66?sp=1&amp;pid=454c27f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1849057"/>
              </a:xfrm>
              <a:prstGeom prst="rect">
                <a:avLst/>
              </a:prstGeom>
              <a:blipFill rotWithShape="1">
                <a:blip r:embed="rId1"/>
                <a:stretch>
                  <a:fillRect l="-5" r="-2465" b="-3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61_1#5287a9c66.bracket?pid=454c27f64&amp;color=0,0,0&amp;vpa=25&amp;vtp=1&amp;bbb=1"/>
          <p:cNvSpPr/>
          <p:nvPr/>
        </p:nvSpPr>
        <p:spPr>
          <a:xfrm>
            <a:off x="7582884" y="1750065"/>
            <a:ext cx="752475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BD</a:t>
            </a:r>
            <a:endParaRPr lang="en-US" altLang="zh-CN" sz="2800" dirty="0"/>
          </a:p>
        </p:txBody>
      </p:sp>
      <p:pic>
        <p:nvPicPr>
          <p:cNvPr id="4" name="QC_6_BD.62_1#5287a9c66?pid=454c27f64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480" y="2448184"/>
            <a:ext cx="2231136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BD.62_2#5287a9c66.choices?pid=454c27f64&amp;color=0,0,0&amp;vtp=1&amp;bbb=1"/>
              <p:cNvSpPr/>
              <p:nvPr/>
            </p:nvSpPr>
            <p:spPr>
              <a:xfrm>
                <a:off x="612648" y="4784984"/>
                <a:ext cx="1096365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589270" algn="l"/>
                  </a:tabLst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使波源的频率增大</a:t>
                </a:r>
                <a:r>
                  <a:rPr lang="en-US" altLang="zh-CN" sz="28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使波源的频率减小</a:t>
                </a:r>
                <a:endParaRPr lang="en-US" altLang="zh-CN" sz="2800" dirty="0"/>
              </a:p>
              <a:p>
                <a:pPr latinLnBrk="1">
                  <a:lnSpc>
                    <a:spcPts val="4900"/>
                  </a:lnSpc>
                  <a:tabLst>
                    <a:tab pos="5589270" algn="l"/>
                  </a:tabLst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移动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使狭缝的尺寸增大</a:t>
                </a:r>
                <a:r>
                  <a:rPr lang="en-US" altLang="zh-CN" sz="28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移动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使狭缝的尺寸减小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C_6_BD.62_2#5287a9c66.choices?pid=454c27f6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784984"/>
                <a:ext cx="1096365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2" b="-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AS.63_1#5287a9c66?pid=454c27f64&amp;color=0,0,0&amp;vtp=1&amp;bt=1&amp;bbb=1&amp;hb=1"/>
          <p:cNvSpPr/>
          <p:nvPr/>
        </p:nvSpPr>
        <p:spPr>
          <a:xfrm>
            <a:off x="612648" y="468000"/>
            <a:ext cx="10963656" cy="25109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要使A处水发生振动，应使波的衍射现象更明显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，而波能发生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明显衍射的条件是狭缝的宽度跟波长相差不多或者比波长更小。因此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可将狭缝变小或将波长变长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，而减小波源的频率可以使波长变长，故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B、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正确。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_BD#a669a7a6d?pid=0cc396209&amp;color=0,0,0&amp;vtp=1&amp;bt=1&amp;bbb=1&amp;hb=1"/>
          <p:cNvSpPr/>
          <p:nvPr/>
        </p:nvSpPr>
        <p:spPr>
          <a:xfrm>
            <a:off x="612648" y="468000"/>
            <a:ext cx="10963656" cy="25109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课时学习素养目标：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1.通过实验认识波的反射和折射现象。（物理观念）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.通过用射线解释反射、折射现象，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认识波动中建构物理模型的方法。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科学思维）</a:t>
            </a:r>
            <a:endParaRPr lang="en-US" altLang="zh-CN" sz="2800" dirty="0"/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.知道波的衍射现象和波产生明显衍射的条件。（科学探究）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2e6bdb9f7?lid=2e6bdb9f7&amp;cid=2e6bdb9f7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24" y="2468880"/>
            <a:ext cx="429768" cy="429768"/>
          </a:xfrm>
          <a:prstGeom prst="rect">
            <a:avLst/>
          </a:prstGeom>
        </p:spPr>
      </p:pic>
      <p:sp>
        <p:nvSpPr>
          <p:cNvPr id="3" name="C_1#目录1:2e6bdb9f7?lid=2e6bdb9f7&amp;cid=2e6bdb9f7&amp;vtp=1&amp;bt=1&amp;bbb=1">
            <a:hlinkClick r:id="rId1" action="ppaction://hlinksldjump"/>
          </p:cNvPr>
          <p:cNvSpPr/>
          <p:nvPr/>
        </p:nvSpPr>
        <p:spPr>
          <a:xfrm>
            <a:off x="3675888" y="2432304"/>
            <a:ext cx="8101584" cy="5029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71755" algn="l" latinLnBrk="1">
              <a:lnSpc>
                <a:spcPts val="3900"/>
              </a:lnSpc>
            </a:pP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任务学习一</a:t>
            </a:r>
            <a:r>
              <a:rPr lang="en-US" altLang="zh-CN" sz="31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波的反射和折射</a:t>
            </a:r>
            <a:endParaRPr lang="en-US" altLang="zh-CN" sz="3050" dirty="0"/>
          </a:p>
        </p:txBody>
      </p:sp>
      <p:pic>
        <p:nvPicPr>
          <p:cNvPr id="4" name="C_1#目录1:2e6bdb9f7?lid=1da7759f1&amp;cid=1da7759f1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24" y="3401568"/>
            <a:ext cx="429768" cy="429768"/>
          </a:xfrm>
          <a:prstGeom prst="rect">
            <a:avLst/>
          </a:prstGeom>
        </p:spPr>
      </p:pic>
      <p:sp>
        <p:nvSpPr>
          <p:cNvPr id="5" name="C_1#目录1:2e6bdb9f7?lid=1da7759f1&amp;cid=1da7759f1&amp;vtp=1&amp;bbb=1">
            <a:hlinkClick r:id="rId3" action="ppaction://hlinksldjump"/>
          </p:cNvPr>
          <p:cNvSpPr/>
          <p:nvPr/>
        </p:nvSpPr>
        <p:spPr>
          <a:xfrm>
            <a:off x="3675888" y="3364992"/>
            <a:ext cx="8101584" cy="5029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71755" algn="l" latinLnBrk="1">
              <a:lnSpc>
                <a:spcPts val="3900"/>
              </a:lnSpc>
            </a:pP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任务学习二</a:t>
            </a:r>
            <a:r>
              <a:rPr lang="en-US" altLang="zh-CN" sz="31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波的衍射</a:t>
            </a:r>
            <a:endParaRPr lang="en-US" altLang="zh-CN" sz="305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2e6bdb9f7.fixed?pid=0cc396209&amp;color=0,173,163&amp;vtp=1&amp;bbb=1"/>
          <p:cNvSpPr/>
          <p:nvPr/>
        </p:nvSpPr>
        <p:spPr>
          <a:xfrm>
            <a:off x="1417320" y="2267712"/>
            <a:ext cx="9363456" cy="1115568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任务学习一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波的反射和折射</a:t>
            </a:r>
            <a:endParaRPr lang="en-US" altLang="zh-CN" sz="4000" dirty="0"/>
          </a:p>
        </p:txBody>
      </p:sp>
      <p:sp>
        <p:nvSpPr>
          <p:cNvPr id="3" name="C_3#2e6bdb9f7"/>
          <p:cNvSpPr/>
          <p:nvPr/>
        </p:nvSpPr>
        <p:spPr>
          <a:xfrm>
            <a:off x="1618488" y="3419856"/>
            <a:ext cx="8961120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1_1#63e96ef14?pid=2e6bdb9f7&amp;color=0,0,0&amp;vtp=1&amp;bt=1&amp;bbb=1&amp;hb=1"/>
          <p:cNvSpPr/>
          <p:nvPr/>
        </p:nvSpPr>
        <p:spPr>
          <a:xfrm>
            <a:off x="612648" y="468000"/>
            <a:ext cx="10963656" cy="18635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如图是水槽中的水波遇到倾斜挡板发生反射的现象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。图中带箭头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的射线分别代表水波的入射方向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（入射线）和反射方向（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反射线），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虚线是垂直挡板的法线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，它们之间有什么关系？</a:t>
            </a:r>
            <a:endParaRPr lang="en-US" altLang="zh-CN" sz="2800" dirty="0"/>
          </a:p>
        </p:txBody>
      </p:sp>
      <p:pic>
        <p:nvPicPr>
          <p:cNvPr id="3" name="QO_4_BD.1_2#63e96ef14?pid=2e6bdb9f7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9744" y="2451740"/>
            <a:ext cx="256946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4_AN.2_1#63e96ef14?pid=2e6bdb9f7&amp;color=0,0,0&amp;vtp=1&amp;bbb=1&amp;hb=1"/>
          <p:cNvSpPr/>
          <p:nvPr/>
        </p:nvSpPr>
        <p:spPr>
          <a:xfrm>
            <a:off x="612648" y="4051940"/>
            <a:ext cx="10963656" cy="18635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反射线、法线与入射线在同一平面内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，反射线与入射线分居法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线两侧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，反射角（反射线与法线的夹角）等于入射角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（入射线与法线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的夹角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1a0eab0c?pid=2e6bdb9f7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新知梳理</a:t>
            </a:r>
            <a:endParaRPr lang="en-US" altLang="zh-CN" sz="3400" dirty="0"/>
          </a:p>
        </p:txBody>
      </p:sp>
      <p:sp>
        <p:nvSpPr>
          <p:cNvPr id="3" name="P_5_BD#b8fb43eaa?sp=1&amp;pid=f1a0eab0c&amp;color=0,0,0&amp;vtp=1&amp;bbb=1"/>
          <p:cNvSpPr/>
          <p:nvPr/>
        </p:nvSpPr>
        <p:spPr>
          <a:xfrm>
            <a:off x="612648" y="1227798"/>
            <a:ext cx="10963656" cy="4439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.波的反射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（1）波的反射：波传播过程中遇到介质界面（如水波遇到挡板）会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到原介质中继续传播的现象。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（2）入射线：代表波的入射方向的一条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反射线：代表波的反射方向的一条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（3）波的反射规律：反射线、法线与入射线在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内，反射线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与入射线分居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两侧，反射角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入射角。</a:t>
            </a:r>
            <a:endParaRPr lang="en-US" altLang="zh-CN" sz="2800" dirty="0"/>
          </a:p>
        </p:txBody>
      </p:sp>
      <p:sp>
        <p:nvSpPr>
          <p:cNvPr id="7" name="P_5_AN.3_1#b8fb43eaa.blank?pid=f1a0eab0c&amp;color=0,0,0&amp;vpa=1&amp;vtp=1&amp;bbb=1"/>
          <p:cNvSpPr/>
          <p:nvPr/>
        </p:nvSpPr>
        <p:spPr>
          <a:xfrm>
            <a:off x="622967" y="249271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返回</a:t>
            </a:r>
            <a:endParaRPr lang="en-US" altLang="zh-CN" sz="2800" dirty="0"/>
          </a:p>
        </p:txBody>
      </p:sp>
      <p:sp>
        <p:nvSpPr>
          <p:cNvPr id="8" name="P_5_AN.4_1#b8fb43eaa.blank?pid=f1a0eab0c&amp;color=0,0,0&amp;vpa=2&amp;vtp=1&amp;bbb=1"/>
          <p:cNvSpPr/>
          <p:nvPr/>
        </p:nvSpPr>
        <p:spPr>
          <a:xfrm>
            <a:off x="6845967" y="314041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射线</a:t>
            </a:r>
            <a:endParaRPr lang="en-US" altLang="zh-CN" sz="2800" dirty="0"/>
          </a:p>
        </p:txBody>
      </p:sp>
      <p:sp>
        <p:nvSpPr>
          <p:cNvPr id="9" name="P_5_AN.5_1#b8fb43eaa.blank?pid=f1a0eab0c&amp;color=0,0,0&amp;vpa=3&amp;vtp=1&amp;bbb=1"/>
          <p:cNvSpPr/>
          <p:nvPr/>
        </p:nvSpPr>
        <p:spPr>
          <a:xfrm>
            <a:off x="5956966" y="378811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射线</a:t>
            </a:r>
            <a:endParaRPr lang="en-US" altLang="zh-CN" sz="2800" dirty="0"/>
          </a:p>
        </p:txBody>
      </p:sp>
      <p:sp>
        <p:nvSpPr>
          <p:cNvPr id="10" name="P_5_AN.6_1#b8fb43eaa.blank?pid=f1a0eab0c&amp;color=0,0,0&amp;vpa=4&amp;vtp=1&amp;bbb=1"/>
          <p:cNvSpPr/>
          <p:nvPr/>
        </p:nvSpPr>
        <p:spPr>
          <a:xfrm>
            <a:off x="7912767" y="4435818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同一平面</a:t>
            </a:r>
            <a:endParaRPr lang="en-US" altLang="zh-CN" sz="2800" dirty="0"/>
          </a:p>
        </p:txBody>
      </p:sp>
      <p:sp>
        <p:nvSpPr>
          <p:cNvPr id="11" name="P_5_AN.7_1#b8fb43eaa.blank?pid=f1a0eab0c&amp;color=0,0,0&amp;vpa=5&amp;vtp=1&amp;bbb=1"/>
          <p:cNvSpPr/>
          <p:nvPr/>
        </p:nvSpPr>
        <p:spPr>
          <a:xfrm>
            <a:off x="2756567" y="5062563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法线</a:t>
            </a:r>
            <a:endParaRPr lang="en-US" altLang="zh-CN" sz="2800" dirty="0"/>
          </a:p>
        </p:txBody>
      </p:sp>
      <p:sp>
        <p:nvSpPr>
          <p:cNvPr id="12" name="P_5_AN.8_1#b8fb43eaa.blank?pid=f1a0eab0c&amp;color=0,0,0&amp;vpa=6&amp;vtp=1&amp;bbb=1"/>
          <p:cNvSpPr/>
          <p:nvPr/>
        </p:nvSpPr>
        <p:spPr>
          <a:xfrm>
            <a:off x="5956966" y="5062563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等于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8" grpId="0" animBg="1" build="p"/>
      <p:bldP spid="9" grpId="0" animBg="1" build="p"/>
      <p:bldP spid="10" grpId="0" animBg="1" build="p"/>
      <p:bldP spid="11" grpId="0" animBg="1" build="p"/>
      <p:bldP spid="12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b8fb43eaa?sp=1&amp;pid=f1a0eab0c&amp;color=0,0,0&amp;vtp=1&amp;bt=1&amp;bbb=1"/>
          <p:cNvSpPr/>
          <p:nvPr/>
        </p:nvSpPr>
        <p:spPr>
          <a:xfrm>
            <a:off x="612648" y="468000"/>
            <a:ext cx="1096365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.波的折射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（1）波的折射：波从一种介质进入另一种介质时，波的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发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生改变的现象。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（2）折射线：代表波的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的一条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</p:txBody>
      </p:sp>
      <p:sp>
        <p:nvSpPr>
          <p:cNvPr id="5" name="P_5_AN.9_1#b8fb43eaa.blank?pid=f1a0eab0c&amp;color=0,0,0&amp;vpa=7&amp;vtp=1&amp;bbb=1"/>
          <p:cNvSpPr/>
          <p:nvPr/>
        </p:nvSpPr>
        <p:spPr>
          <a:xfrm>
            <a:off x="9335167" y="1085220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传播方向</a:t>
            </a:r>
            <a:endParaRPr lang="en-US" altLang="zh-CN" sz="2800" dirty="0"/>
          </a:p>
        </p:txBody>
      </p:sp>
      <p:sp>
        <p:nvSpPr>
          <p:cNvPr id="6" name="P_5_AN.10_1#b8fb43eaa.blank?pid=f1a0eab0c&amp;color=0,0,0&amp;vpa=8&amp;vtp=1&amp;bbb=1"/>
          <p:cNvSpPr/>
          <p:nvPr/>
        </p:nvSpPr>
        <p:spPr>
          <a:xfrm>
            <a:off x="4356766" y="2359665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折射方向</a:t>
            </a:r>
            <a:endParaRPr lang="en-US" altLang="zh-CN" sz="2800" dirty="0"/>
          </a:p>
        </p:txBody>
      </p:sp>
      <p:sp>
        <p:nvSpPr>
          <p:cNvPr id="7" name="P_5_AN.11_1#b8fb43eaa.blank?pid=f1a0eab0c&amp;color=0,0,0&amp;vpa=9&amp;vtp=1&amp;bbb=1"/>
          <p:cNvSpPr/>
          <p:nvPr/>
        </p:nvSpPr>
        <p:spPr>
          <a:xfrm>
            <a:off x="7201567" y="235966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射线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7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2b711ea40?pid=f1a0eab0c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思考交流</a:t>
            </a:r>
            <a:endParaRPr lang="en-US" altLang="zh-CN" sz="3000" dirty="0"/>
          </a:p>
        </p:txBody>
      </p:sp>
      <p:sp>
        <p:nvSpPr>
          <p:cNvPr id="3" name="QO_6_BD.12_1#cebe6f90c?pid=2b711ea40&amp;color=0,0,0&amp;vtp=1&amp;bbb=1"/>
          <p:cNvSpPr/>
          <p:nvPr/>
        </p:nvSpPr>
        <p:spPr>
          <a:xfrm>
            <a:off x="612648" y="1139952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判断下列说法正误。</a:t>
            </a:r>
            <a:endParaRPr lang="en-US" altLang="zh-CN" sz="2800" dirty="0"/>
          </a:p>
        </p:txBody>
      </p:sp>
      <p:sp>
        <p:nvSpPr>
          <p:cNvPr id="4" name="QT_7_BD.13_1#6ec6fb577?pid=cebe6f90c&amp;color=0,0,0&amp;vtp=1&amp;bbb=1&amp;hb=1"/>
          <p:cNvSpPr/>
          <p:nvPr/>
        </p:nvSpPr>
        <p:spPr>
          <a:xfrm>
            <a:off x="612648" y="1782318"/>
            <a:ext cx="1096365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波向前传播，在两介质的界面上要么发生反射，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要么发生折射，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二者不会同时发生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5" name="QT_7_AN.14_1#6ec6fb577.bracket?pid=cebe6f90c&amp;color=0,0,0&amp;vpa=10&amp;vtp=1"/>
          <p:cNvSpPr/>
          <p:nvPr/>
        </p:nvSpPr>
        <p:spPr>
          <a:xfrm>
            <a:off x="4407566" y="241668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6" name="QT_7_AS.15_1#6ec6fb577?pid=cebe6f90c&amp;color=0,0,0&amp;vtp=1&amp;bbb=1"/>
          <p:cNvSpPr/>
          <p:nvPr/>
        </p:nvSpPr>
        <p:spPr>
          <a:xfrm>
            <a:off x="612648" y="3056128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波向前传播，在两介质的界面上可以同时发生反射和折射。</a:t>
            </a:r>
            <a:endParaRPr lang="en-US" altLang="zh-CN" sz="2800" dirty="0"/>
          </a:p>
        </p:txBody>
      </p:sp>
      <p:sp>
        <p:nvSpPr>
          <p:cNvPr id="7" name="QT_7_BD.16_1#7690fef74?pid=cebe6f90c&amp;color=0,0,0&amp;vtp=1&amp;bbb=1"/>
          <p:cNvSpPr/>
          <p:nvPr/>
        </p:nvSpPr>
        <p:spPr>
          <a:xfrm>
            <a:off x="612648" y="367779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波发生反射时波的频率不变，波速变小，波长变短。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8" name="QT_7_AN.17_1#7690fef74.bracket?pid=cebe6f90c&amp;color=0,0,0&amp;vpa=11&amp;vtp=1"/>
          <p:cNvSpPr/>
          <p:nvPr/>
        </p:nvSpPr>
        <p:spPr>
          <a:xfrm>
            <a:off x="9893967" y="366445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9" name="QT_7_AS.18_1#7690fef74?pid=cebe6f90c&amp;color=0,0,0&amp;vtp=1&amp;bbb=1"/>
          <p:cNvSpPr/>
          <p:nvPr/>
        </p:nvSpPr>
        <p:spPr>
          <a:xfrm>
            <a:off x="612648" y="4299458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波发生反射时波的频率、波速和波长均不变。</a:t>
            </a:r>
            <a:endParaRPr lang="en-US" altLang="zh-CN" sz="2800" dirty="0"/>
          </a:p>
        </p:txBody>
      </p:sp>
      <p:sp>
        <p:nvSpPr>
          <p:cNvPr id="10" name="QT_7_BD.19_1#531e68fdb?pid=cebe6f90c&amp;color=0,0,0&amp;vtp=1&amp;bbb=1"/>
          <p:cNvSpPr/>
          <p:nvPr/>
        </p:nvSpPr>
        <p:spPr>
          <a:xfrm>
            <a:off x="612648" y="492112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波发生折射时波的频率不变，但波长、波速发生变化。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11" name="QT_7_AN.20_1#531e68fdb.bracket?pid=cebe6f90c&amp;color=0,0,0&amp;vpa=12&amp;vtp=1"/>
          <p:cNvSpPr/>
          <p:nvPr/>
        </p:nvSpPr>
        <p:spPr>
          <a:xfrm>
            <a:off x="10884567" y="4907788"/>
            <a:ext cx="454025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8" grpId="0" animBg="1" build="p"/>
      <p:bldP spid="9" grpId="0" animBg="1" build="p"/>
      <p:bldP spid="11" grpId="0" animBg="1" build="p"/>
    </p:bldLst>
  </p:timing>
</p:sld>
</file>

<file path=ppt/tags/tag1.xml><?xml version="1.0" encoding="utf-8"?>
<p:tagLst xmlns:p="http://schemas.openxmlformats.org/presentationml/2006/main">
  <p:tag name="commondata" val="eyJoZGlkIjoiZTk0YTQzOGFjYmFhZTQ4MmU4ZWIxYThlMDg3MTZiOWEifQ==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3179</Words>
  <Application>WPS 演示</Application>
  <PresentationFormat>宽屏</PresentationFormat>
  <Paragraphs>234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微软雅黑</vt:lpstr>
      <vt:lpstr>Times New Roman</vt:lpstr>
      <vt:lpstr>宋体</vt:lpstr>
      <vt:lpstr>Calibri</vt:lpstr>
      <vt:lpstr>等线</vt:lpstr>
      <vt:lpstr>楷体</vt:lpstr>
      <vt:lpstr>Arial Unicode MS</vt:lpstr>
      <vt:lpstr>Cambria Math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3</cp:revision>
  <dcterms:created xsi:type="dcterms:W3CDTF">2024-05-09T06:14:00Z</dcterms:created>
  <dcterms:modified xsi:type="dcterms:W3CDTF">2024-06-20T09:38:17Z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1A83D199E0F04799AE7FA93CEFE79545_12</vt:lpwstr>
  </property>
  <property fmtid="{D5CDD505-2E9C-101B-9397-08002B2CF9AE}" pid="3" name="KSOProductBuildVer">
    <vt:lpwstr>2052-12.1.0.16929</vt:lpwstr>
  </property>
</Properties>
</file>